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96" r:id="rId2"/>
    <p:sldId id="312" r:id="rId3"/>
    <p:sldId id="297" r:id="rId4"/>
    <p:sldId id="298" r:id="rId5"/>
    <p:sldId id="299" r:id="rId6"/>
    <p:sldId id="300" r:id="rId7"/>
    <p:sldId id="314" r:id="rId8"/>
    <p:sldId id="309" r:id="rId9"/>
    <p:sldId id="308" r:id="rId10"/>
    <p:sldId id="307" r:id="rId11"/>
    <p:sldId id="304" r:id="rId12"/>
    <p:sldId id="311" r:id="rId13"/>
    <p:sldId id="315" r:id="rId14"/>
  </p:sldIdLst>
  <p:sldSz cx="12192000" cy="6858000"/>
  <p:notesSz cx="6858000" cy="9144000"/>
  <p:embeddedFontLst>
    <p:embeddedFont>
      <p:font typeface="Trebuchet MS" panose="020B0603020202020204" pitchFamily="3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  <p:embeddedFont>
      <p:font typeface="得意黑" pitchFamily="50" charset="-122"/>
      <p:italic r:id="rId20"/>
    </p:embeddedFont>
  </p:embeddedFontLst>
  <p:custDataLst>
    <p:tags r:id="rId2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9D9D9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2035E39-A97B-4AD6-A3AF-86644779A598}" styleName="{5e54ee44-2122-4b89-9784-b75a85ec0aa5}">
    <a:wholeTbl>
      <a:tcTxStyle>
        <a:fontRef idx="none">
          <a:prstClr val="black"/>
        </a:fontRef>
      </a:tcTxStyle>
      <a:tcStyle>
        <a:tcBdr>
          <a:insideH>
            <a:ln w="12700" cmpd="sng">
              <a:solidFill>
                <a:srgbClr val="E9E9E9"/>
              </a:solidFill>
            </a:ln>
          </a:insideH>
          <a:insideV>
            <a:ln w="12700" cmpd="sng">
              <a:solidFill>
                <a:srgbClr val="E9E9E9"/>
              </a:solidFill>
            </a:ln>
          </a:insideV>
        </a:tcBdr>
        <a:fill>
          <a:solidFill>
            <a:srgbClr val="FFFFFF"/>
          </a:solidFill>
        </a:fill>
      </a:tcStyle>
    </a:wholeTbl>
    <a:lastRow>
      <a:tcTxStyle>
        <a:fontRef idx="none">
          <a:prstClr val="black"/>
        </a:fontRef>
      </a:tcTxStyle>
      <a:tcStyle>
        <a:tcBdr/>
        <a:fill>
          <a:solidFill>
            <a:srgbClr val="E9E9E9"/>
          </a:solidFill>
        </a:fill>
      </a:tcStyle>
    </a:lastRow>
    <a:firstRow>
      <a:tcTxStyle>
        <a:fontRef idx="none">
          <a:prstClr val="black"/>
        </a:fontRef>
      </a:tcTxStyle>
      <a:tcStyle>
        <a:tcBdr>
          <a:insideH>
            <a:ln w="12700" cmpd="sng">
              <a:solidFill>
                <a:srgbClr val="E9E9E9"/>
              </a:solidFill>
            </a:ln>
          </a:insideH>
          <a:insideV>
            <a:ln w="12700" cmpd="sng">
              <a:solidFill>
                <a:srgbClr val="E9E9E9"/>
              </a:solidFill>
            </a:ln>
          </a:insideV>
        </a:tcBdr>
        <a:fill>
          <a:solidFill>
            <a:srgbClr val="E24D4E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696" y="90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2023/6/4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2023/6/4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latin typeface="得意黑" pitchFamily="50" charset="-122"/>
                <a:ea typeface="得意黑" pitchFamily="50" charset="-122"/>
              </a:rPr>
              <a:t>第一课时</a:t>
            </a:r>
            <a:r>
              <a:rPr lang="en-US" altLang="zh-CN" dirty="0">
                <a:latin typeface="得意黑" pitchFamily="50" charset="-122"/>
                <a:ea typeface="得意黑" pitchFamily="50" charset="-122"/>
              </a:rPr>
              <a:t>《</a:t>
            </a:r>
            <a:r>
              <a:rPr lang="zh-CN" altLang="en-US" dirty="0">
                <a:latin typeface="得意黑" pitchFamily="50" charset="-122"/>
                <a:ea typeface="得意黑" pitchFamily="50" charset="-122"/>
              </a:rPr>
              <a:t>研学：身边的环境</a:t>
            </a:r>
            <a:r>
              <a:rPr lang="en-US" altLang="zh-CN" dirty="0">
                <a:latin typeface="得意黑" pitchFamily="50" charset="-122"/>
                <a:ea typeface="得意黑" pitchFamily="50" charset="-122"/>
              </a:rPr>
              <a:t>》</a:t>
            </a:r>
            <a:endParaRPr lang="zh-CN" altLang="en-US" dirty="0">
              <a:latin typeface="得意黑" pitchFamily="50" charset="-122"/>
              <a:ea typeface="得意黑" pitchFamily="50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zh-CN" altLang="en-US" sz="4800" dirty="0">
                <a:latin typeface="得意黑" pitchFamily="50" charset="-122"/>
                <a:ea typeface="得意黑" pitchFamily="50" charset="-122"/>
              </a:rPr>
              <a:t>第一小组</a:t>
            </a:r>
            <a:endParaRPr lang="en-US" altLang="zh-CN" sz="4800" dirty="0">
              <a:latin typeface="得意黑" pitchFamily="50" charset="-122"/>
              <a:ea typeface="得意黑" pitchFamily="5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67665" y="6211669"/>
            <a:ext cx="4456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>
                <a:latin typeface="得意黑" pitchFamily="50" charset="-122"/>
                <a:ea typeface="得意黑" pitchFamily="50" charset="-122"/>
              </a:rPr>
              <a:t>成员：李弘宇 肖明 张涛 何羽涵</a:t>
            </a:r>
            <a:r>
              <a:rPr lang="en-US" altLang="zh-CN" dirty="0">
                <a:latin typeface="得意黑" pitchFamily="50" charset="-122"/>
                <a:ea typeface="得意黑" pitchFamily="50" charset="-122"/>
              </a:rPr>
              <a:t> </a:t>
            </a:r>
            <a:r>
              <a:rPr lang="zh-CN" altLang="en-US" sz="1800" dirty="0">
                <a:latin typeface="得意黑" pitchFamily="50" charset="-122"/>
                <a:ea typeface="得意黑" pitchFamily="50" charset="-122"/>
              </a:rPr>
              <a:t>黄家豪 张晓蓥 陈艺佳</a:t>
            </a:r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湖边的景色&#10;&#10;描述已自动生成">
            <a:extLst>
              <a:ext uri="{FF2B5EF4-FFF2-40B4-BE49-F238E27FC236}">
                <a16:creationId xmlns:a16="http://schemas.microsoft.com/office/drawing/2014/main" id="{27183F27-0369-CF4A-141E-CE5530F8ED6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Freeform: Shap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3733800"/>
            <a:ext cx="762000" cy="3124200"/>
          </a:xfrm>
          <a:custGeom>
            <a:avLst/>
            <a:gdLst>
              <a:gd name="connsiteX0" fmla="*/ 0 w 762000"/>
              <a:gd name="connsiteY0" fmla="*/ 0 h 3124200"/>
              <a:gd name="connsiteX1" fmla="*/ 762000 w 762000"/>
              <a:gd name="connsiteY1" fmla="*/ 3124200 h 3124200"/>
              <a:gd name="connsiteX2" fmla="*/ 0 w 762000"/>
              <a:gd name="connsiteY2" fmla="*/ 312420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62000" h="3124200">
                <a:moveTo>
                  <a:pt x="0" y="0"/>
                </a:moveTo>
                <a:lnTo>
                  <a:pt x="762000" y="3124200"/>
                </a:lnTo>
                <a:lnTo>
                  <a:pt x="0" y="31242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 flipV="1">
            <a:off x="9274002" y="4502552"/>
            <a:ext cx="2917998" cy="23554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8953500" y="-16625"/>
            <a:ext cx="2667482" cy="68746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922923" y="-16625"/>
            <a:ext cx="1269077" cy="6874625"/>
          </a:xfrm>
          <a:custGeom>
            <a:avLst/>
            <a:gdLst>
              <a:gd name="connsiteX0" fmla="*/ 714894 w 1269077"/>
              <a:gd name="connsiteY0" fmla="*/ 0 h 6874625"/>
              <a:gd name="connsiteX1" fmla="*/ 1269077 w 1269077"/>
              <a:gd name="connsiteY1" fmla="*/ 16625 h 6874625"/>
              <a:gd name="connsiteX2" fmla="*/ 1269077 w 1269077"/>
              <a:gd name="connsiteY2" fmla="*/ 6874625 h 6874625"/>
              <a:gd name="connsiteX3" fmla="*/ 0 w 1269077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9077" h="6874625">
                <a:moveTo>
                  <a:pt x="714894" y="0"/>
                </a:moveTo>
                <a:lnTo>
                  <a:pt x="1269077" y="16625"/>
                </a:lnTo>
                <a:lnTo>
                  <a:pt x="1269077" y="6874625"/>
                </a:lnTo>
                <a:lnTo>
                  <a:pt x="0" y="6874625"/>
                </a:lnTo>
                <a:close/>
              </a:path>
            </a:pathLst>
          </a:cu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208374" y="-16624"/>
            <a:ext cx="1983626" cy="6874625"/>
          </a:xfrm>
          <a:custGeom>
            <a:avLst/>
            <a:gdLst>
              <a:gd name="connsiteX0" fmla="*/ 0 w 1983626"/>
              <a:gd name="connsiteY0" fmla="*/ 0 h 6874625"/>
              <a:gd name="connsiteX1" fmla="*/ 1983626 w 1983626"/>
              <a:gd name="connsiteY1" fmla="*/ 0 h 6874625"/>
              <a:gd name="connsiteX2" fmla="*/ 1983626 w 1983626"/>
              <a:gd name="connsiteY2" fmla="*/ 6874625 h 6874625"/>
              <a:gd name="connsiteX3" fmla="*/ 1522181 w 1983626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3626" h="6874625">
                <a:moveTo>
                  <a:pt x="0" y="0"/>
                </a:moveTo>
                <a:lnTo>
                  <a:pt x="1983626" y="0"/>
                </a:lnTo>
                <a:lnTo>
                  <a:pt x="1983626" y="6874625"/>
                </a:lnTo>
                <a:lnTo>
                  <a:pt x="1522181" y="6874625"/>
                </a:ln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10146883" y="5842337"/>
            <a:ext cx="20450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latin typeface="得意黑" pitchFamily="50" charset="-122"/>
                <a:ea typeface="得意黑" pitchFamily="50" charset="-122"/>
              </a:rPr>
              <a:t>秀丽河</a:t>
            </a:r>
          </a:p>
        </p:txBody>
      </p:sp>
    </p:spTree>
    <p:extLst>
      <p:ext uri="{BB962C8B-B14F-4D97-AF65-F5344CB8AC3E}">
        <p14:creationId xmlns:p14="http://schemas.microsoft.com/office/powerpoint/2010/main" val="3638357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湖边的树林&#10;&#10;描述已自动生成">
            <a:extLst>
              <a:ext uri="{FF2B5EF4-FFF2-40B4-BE49-F238E27FC236}">
                <a16:creationId xmlns:a16="http://schemas.microsoft.com/office/drawing/2014/main" id="{C355AEE8-4A1D-914E-4FD9-9EE047D7F2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Freeform: Shap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3733800"/>
            <a:ext cx="762000" cy="3124200"/>
          </a:xfrm>
          <a:custGeom>
            <a:avLst/>
            <a:gdLst>
              <a:gd name="connsiteX0" fmla="*/ 0 w 762000"/>
              <a:gd name="connsiteY0" fmla="*/ 0 h 3124200"/>
              <a:gd name="connsiteX1" fmla="*/ 762000 w 762000"/>
              <a:gd name="connsiteY1" fmla="*/ 3124200 h 3124200"/>
              <a:gd name="connsiteX2" fmla="*/ 0 w 762000"/>
              <a:gd name="connsiteY2" fmla="*/ 312420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62000" h="3124200">
                <a:moveTo>
                  <a:pt x="0" y="0"/>
                </a:moveTo>
                <a:lnTo>
                  <a:pt x="762000" y="3124200"/>
                </a:lnTo>
                <a:lnTo>
                  <a:pt x="0" y="31242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 flipV="1">
            <a:off x="9274002" y="4502552"/>
            <a:ext cx="2917998" cy="23554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8953500" y="-16625"/>
            <a:ext cx="2667482" cy="68746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922923" y="-16625"/>
            <a:ext cx="1269077" cy="6874625"/>
          </a:xfrm>
          <a:custGeom>
            <a:avLst/>
            <a:gdLst>
              <a:gd name="connsiteX0" fmla="*/ 714894 w 1269077"/>
              <a:gd name="connsiteY0" fmla="*/ 0 h 6874625"/>
              <a:gd name="connsiteX1" fmla="*/ 1269077 w 1269077"/>
              <a:gd name="connsiteY1" fmla="*/ 16625 h 6874625"/>
              <a:gd name="connsiteX2" fmla="*/ 1269077 w 1269077"/>
              <a:gd name="connsiteY2" fmla="*/ 6874625 h 6874625"/>
              <a:gd name="connsiteX3" fmla="*/ 0 w 1269077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9077" h="6874625">
                <a:moveTo>
                  <a:pt x="714894" y="0"/>
                </a:moveTo>
                <a:lnTo>
                  <a:pt x="1269077" y="16625"/>
                </a:lnTo>
                <a:lnTo>
                  <a:pt x="1269077" y="6874625"/>
                </a:lnTo>
                <a:lnTo>
                  <a:pt x="0" y="6874625"/>
                </a:lnTo>
                <a:close/>
              </a:path>
            </a:pathLst>
          </a:cu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208374" y="-16624"/>
            <a:ext cx="1983626" cy="6874625"/>
          </a:xfrm>
          <a:custGeom>
            <a:avLst/>
            <a:gdLst>
              <a:gd name="connsiteX0" fmla="*/ 0 w 1983626"/>
              <a:gd name="connsiteY0" fmla="*/ 0 h 6874625"/>
              <a:gd name="connsiteX1" fmla="*/ 1983626 w 1983626"/>
              <a:gd name="connsiteY1" fmla="*/ 0 h 6874625"/>
              <a:gd name="connsiteX2" fmla="*/ 1983626 w 1983626"/>
              <a:gd name="connsiteY2" fmla="*/ 6874625 h 6874625"/>
              <a:gd name="connsiteX3" fmla="*/ 1522181 w 1983626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3626" h="6874625">
                <a:moveTo>
                  <a:pt x="0" y="0"/>
                </a:moveTo>
                <a:lnTo>
                  <a:pt x="1983626" y="0"/>
                </a:lnTo>
                <a:lnTo>
                  <a:pt x="1983626" y="6874625"/>
                </a:lnTo>
                <a:lnTo>
                  <a:pt x="1522181" y="6874625"/>
                </a:ln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2128E09-44DD-CB76-94DE-057B34AC953B}"/>
              </a:ext>
            </a:extLst>
          </p:cNvPr>
          <p:cNvSpPr txBox="1"/>
          <p:nvPr/>
        </p:nvSpPr>
        <p:spPr>
          <a:xfrm>
            <a:off x="10146883" y="5842337"/>
            <a:ext cx="20450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latin typeface="得意黑" pitchFamily="50" charset="-122"/>
                <a:ea typeface="得意黑" pitchFamily="50" charset="-122"/>
              </a:rPr>
              <a:t>秀丽河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20912D-A4FF-54B5-F830-2F3CC36D6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latin typeface="得意黑" pitchFamily="50" charset="-122"/>
                <a:ea typeface="得意黑" pitchFamily="50" charset="-122"/>
              </a:rPr>
              <a:t>感悟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65B501-501F-6820-3652-3F71F15DC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latin typeface="得意黑" pitchFamily="50" charset="-122"/>
                <a:ea typeface="得意黑" pitchFamily="50" charset="-122"/>
              </a:rPr>
              <a:t>一个人的环保行动就像一盏灯，当它亮起时，周围的黑暗就会少一些。当大家都点亮自己的灯，整个世界会一片光明，重新恢复往日的美好。</a:t>
            </a:r>
            <a:r>
              <a:rPr lang="zh-CN" altLang="en-US" dirty="0">
                <a:latin typeface="得意黑" pitchFamily="50" charset="-122"/>
                <a:ea typeface="得意黑" pitchFamily="50" charset="-122"/>
              </a:rPr>
              <a:t>陈艺佳</a:t>
            </a:r>
            <a:endParaRPr lang="en-US" altLang="zh-CN" dirty="0">
              <a:latin typeface="得意黑" pitchFamily="50" charset="-122"/>
              <a:ea typeface="得意黑" pitchFamily="50" charset="-122"/>
            </a:endParaRPr>
          </a:p>
          <a:p>
            <a:r>
              <a:rPr lang="zh-CN" altLang="en-US" sz="2800" dirty="0">
                <a:latin typeface="得意黑" pitchFamily="50" charset="-122"/>
                <a:ea typeface="得意黑" pitchFamily="50" charset="-122"/>
              </a:rPr>
              <a:t>环境的问题日益显著，被破坏的环境也非一日能修复好，因此我们更应该齐心协力来加强对环境的保护，来建设美丽高明。</a:t>
            </a:r>
            <a:r>
              <a:rPr lang="zh-CN" altLang="en-US" dirty="0">
                <a:latin typeface="得意黑" pitchFamily="50" charset="-122"/>
                <a:ea typeface="得意黑" pitchFamily="50" charset="-122"/>
              </a:rPr>
              <a:t>张涛</a:t>
            </a:r>
            <a:endParaRPr lang="en-US" altLang="zh-CN" dirty="0">
              <a:latin typeface="得意黑" pitchFamily="50" charset="-122"/>
              <a:ea typeface="得意黑" pitchFamily="50" charset="-122"/>
            </a:endParaRPr>
          </a:p>
          <a:p>
            <a:r>
              <a:rPr lang="zh-CN" altLang="en-US" sz="2800" dirty="0">
                <a:latin typeface="得意黑" pitchFamily="50" charset="-122"/>
                <a:ea typeface="得意黑" pitchFamily="50" charset="-122"/>
              </a:rPr>
              <a:t>环境与人类息息相关，协调好人与环境的关系。绿水青山就是金山银山。</a:t>
            </a:r>
            <a:r>
              <a:rPr lang="zh-CN" altLang="en-US" dirty="0">
                <a:latin typeface="得意黑" pitchFamily="50" charset="-122"/>
                <a:ea typeface="得意黑" pitchFamily="50" charset="-122"/>
              </a:rPr>
              <a:t>何羽涵</a:t>
            </a:r>
            <a:endParaRPr lang="en-US" altLang="zh-CN" dirty="0">
              <a:latin typeface="得意黑" pitchFamily="50" charset="-122"/>
              <a:ea typeface="得意黑" pitchFamily="50" charset="-122"/>
            </a:endParaRPr>
          </a:p>
          <a:p>
            <a:endParaRPr lang="zh-CN" altLang="en-US" dirty="0">
              <a:latin typeface="得意黑" pitchFamily="50" charset="-122"/>
              <a:ea typeface="得意黑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0244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AFE886-09D6-D831-4B84-B6A6E7788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9600" dirty="0">
                <a:latin typeface="得意黑" pitchFamily="50" charset="-122"/>
                <a:ea typeface="得意黑" pitchFamily="50" charset="-122"/>
              </a:rPr>
              <a:t>总结</a:t>
            </a:r>
          </a:p>
        </p:txBody>
      </p:sp>
    </p:spTree>
    <p:extLst>
      <p:ext uri="{BB962C8B-B14F-4D97-AF65-F5344CB8AC3E}">
        <p14:creationId xmlns:p14="http://schemas.microsoft.com/office/powerpoint/2010/main" val="261932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A659D9-3229-1DA1-4269-97FCA487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得意黑" pitchFamily="50" charset="-122"/>
                <a:ea typeface="得意黑" pitchFamily="50" charset="-122"/>
              </a:rPr>
              <a:t>只有好的环境才能让人类生活；如果没有了美丽友好的环境，那么人类也会灭亡。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1A9162-4652-B6D2-56A4-31F2CFADA6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>
              <a:latin typeface="得意黑" pitchFamily="50" charset="-122"/>
              <a:ea typeface="得意黑" pitchFamily="50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5B70FC-4622-3AB9-963D-5F91FD3A6F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5101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碗里有食物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50" y="343348"/>
            <a:ext cx="5291667" cy="3968750"/>
          </a:xfrm>
          <a:prstGeom prst="rect">
            <a:avLst/>
          </a:prstGeom>
        </p:spPr>
      </p:pic>
      <p:pic>
        <p:nvPicPr>
          <p:cNvPr id="6" name="图片 5" descr="地上的草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3348"/>
            <a:ext cx="5291666" cy="3968750"/>
          </a:xfrm>
          <a:prstGeom prst="rect">
            <a:avLst/>
          </a:prstGeom>
        </p:spPr>
      </p:pic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533BED4D-A603-3492-427F-A1F7043E3CEC}"/>
              </a:ext>
            </a:extLst>
          </p:cNvPr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30504342"/>
              </p:ext>
            </p:extLst>
          </p:nvPr>
        </p:nvGraphicFramePr>
        <p:xfrm>
          <a:off x="0" y="4769866"/>
          <a:ext cx="12192000" cy="2088134"/>
        </p:xfrm>
        <a:graphic>
          <a:graphicData uri="http://schemas.openxmlformats.org/drawingml/2006/table">
            <a:tbl>
              <a:tblPr firstRow="1" lastRow="1">
                <a:tableStyleId>{5DA37D80-6434-44D0-A028-1B22A696006F}</a:tableStyleId>
              </a:tblPr>
              <a:tblGrid>
                <a:gridCol w="14443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43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92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43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935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27417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记录时间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具体地点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实地情景描述（对应的照片、视频序号</a:t>
                      </a:r>
                      <a:r>
                        <a:rPr lang="en-US" sz="2000" b="1" spc="13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）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环境问题类型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产生原因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造成危害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整治措施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7868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4月30日</a:t>
                      </a:r>
                      <a:endParaRPr lang="en-US" altLang="zh-CN" sz="1800" b="0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  <a:cs typeface="微软雅黑" panose="020B0503020204020204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西江河畔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河水浑浊、垃圾漂浮</a:t>
                      </a:r>
                      <a:endParaRPr lang="en-US" altLang="zh-CN" sz="1800" b="0" spc="120" dirty="0">
                        <a:solidFill>
                          <a:srgbClr val="404040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水体污染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工业废水、生活污水、固体废弃物等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河水臭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政府或个人组织清理</a:t>
                      </a:r>
                    </a:p>
                  </a:txBody>
                  <a:tcPr marL="177800" marR="177800" marT="107950" marB="1079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石头地上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96" y="0"/>
            <a:ext cx="9140427" cy="6858000"/>
          </a:xfrm>
          <a:prstGeom prst="rect">
            <a:avLst/>
          </a:prstGeom>
        </p:spPr>
      </p:pic>
      <p:graphicFrame>
        <p:nvGraphicFramePr>
          <p:cNvPr id="12" name="内容占位符 3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74090790"/>
              </p:ext>
            </p:extLst>
          </p:nvPr>
        </p:nvGraphicFramePr>
        <p:xfrm>
          <a:off x="0" y="4654456"/>
          <a:ext cx="12192000" cy="2203544"/>
        </p:xfrm>
        <a:graphic>
          <a:graphicData uri="http://schemas.openxmlformats.org/drawingml/2006/table">
            <a:tbl>
              <a:tblPr firstRow="1" lastRow="1">
                <a:tableStyleId>{69CF1AB2-1976-4502-BF36-3FF5EA218861}</a:tableStyleId>
              </a:tblPr>
              <a:tblGrid>
                <a:gridCol w="13719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9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90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94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537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719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722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97704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记录时间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具体地点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实地情景描述（对应的照片、视频序号</a:t>
                      </a:r>
                      <a:r>
                        <a:rPr lang="en-US" sz="2000" b="1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）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环境问题类型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产生原因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造成危害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整治措施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9144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5月1日</a:t>
                      </a:r>
                      <a:endParaRPr lang="en-US" altLang="zh-CN" sz="1800" b="0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  <a:cs typeface="微软雅黑" panose="020B0503020204020204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永泰巷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水面泛白</a:t>
                      </a:r>
                      <a:endParaRPr lang="en-US" altLang="en-US" sz="1800" b="0" spc="120" dirty="0">
                        <a:solidFill>
                          <a:srgbClr val="404040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水体污染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生活污水与工业污水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产生难闻气味，危害人体健康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减少废水和污染物排放，包括节约生产废水等</a:t>
                      </a:r>
                    </a:p>
                  </a:txBody>
                  <a:tcPr marL="177800" marR="177800" marT="107950" marB="1079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花园里的摆设布局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8" r="2" b="2"/>
          <a:stretch>
            <a:fillRect/>
          </a:stretch>
        </p:blipFill>
        <p:spPr>
          <a:xfrm>
            <a:off x="7537705" y="0"/>
            <a:ext cx="4010828" cy="5571066"/>
          </a:xfrm>
          <a:prstGeom prst="rect">
            <a:avLst/>
          </a:prstGeom>
        </p:spPr>
      </p:pic>
      <p:pic>
        <p:nvPicPr>
          <p:cNvPr id="4" name="图片 3" descr="沙滩上有许多岩石&#10;&#10;中度可信度描述已自动生成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02" b="-1"/>
          <a:stretch>
            <a:fillRect/>
          </a:stretch>
        </p:blipFill>
        <p:spPr>
          <a:xfrm>
            <a:off x="643467" y="0"/>
            <a:ext cx="6573601" cy="5571066"/>
          </a:xfrm>
          <a:prstGeom prst="rect">
            <a:avLst/>
          </a:prstGeom>
        </p:spPr>
      </p:pic>
      <p:graphicFrame>
        <p:nvGraphicFramePr>
          <p:cNvPr id="8" name="表格 7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07583339"/>
              </p:ext>
            </p:extLst>
          </p:nvPr>
        </p:nvGraphicFramePr>
        <p:xfrm>
          <a:off x="0" y="4440681"/>
          <a:ext cx="12192000" cy="2417318"/>
        </p:xfrm>
        <a:graphic>
          <a:graphicData uri="http://schemas.openxmlformats.org/drawingml/2006/table">
            <a:tbl>
              <a:tblPr firstRow="1" lastRow="1">
                <a:tableStyleId>{69CF1AB2-1976-4502-BF36-3FF5EA218861}</a:tableStyleId>
              </a:tblPr>
              <a:tblGrid>
                <a:gridCol w="14443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43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92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43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4436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9379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35505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记录时间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具体地点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实地情景描述（对应的照片、视频序号</a:t>
                      </a:r>
                      <a:r>
                        <a:rPr lang="en-US" sz="2000" b="1" spc="13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）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环境问题类型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产生原因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造成危害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整治措施</a:t>
                      </a:r>
                      <a:endParaRPr lang="en-US" sz="2000" b="1" spc="13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0162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5</a:t>
                      </a:r>
                      <a:r>
                        <a:rPr lang="zh-CN" altLang="en-US" sz="1800" b="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月</a:t>
                      </a:r>
                      <a:r>
                        <a:rPr lang="en-US" altLang="zh-CN" sz="1800" b="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1</a:t>
                      </a:r>
                      <a:r>
                        <a:rPr lang="zh-CN" altLang="en-US" sz="1800" b="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日</a:t>
                      </a:r>
                      <a:endParaRPr lang="en-US" altLang="zh-CN" sz="1800" b="0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  <a:cs typeface="微软雅黑" panose="020B0503020204020204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棠美村</a:t>
                      </a:r>
                      <a:endParaRPr lang="zh-CN" altLang="en-US" sz="1800" b="0" spc="120" dirty="0">
                        <a:solidFill>
                          <a:srgbClr val="404040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垃圾堆积</a:t>
                      </a:r>
                      <a:endParaRPr lang="en-US" altLang="zh-CN" sz="1800" b="0" spc="120" dirty="0">
                        <a:solidFill>
                          <a:srgbClr val="404040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固体废弃物污染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800" b="0" spc="120" dirty="0" err="1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生活</a:t>
                      </a: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与建筑</a:t>
                      </a:r>
                      <a:r>
                        <a:rPr lang="en-US" altLang="en-US" sz="1800" b="0" spc="120" dirty="0" err="1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垃圾</a:t>
                      </a: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随</a:t>
                      </a:r>
                      <a:r>
                        <a:rPr lang="en-US" altLang="en-US" sz="1800" b="0" spc="120" dirty="0" err="1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意丢弃</a:t>
                      </a:r>
                      <a:endParaRPr lang="zh-CN" altLang="en-US" sz="1800" b="0" spc="120" dirty="0">
                        <a:solidFill>
                          <a:srgbClr val="404040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800" b="0" spc="120" dirty="0">
                        <a:solidFill>
                          <a:srgbClr val="404040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危害人体健康</a:t>
                      </a:r>
                      <a:endParaRPr lang="zh-CN" altLang="en-US" sz="1800" b="0" spc="120" dirty="0">
                        <a:solidFill>
                          <a:srgbClr val="404040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800" b="0" spc="120" dirty="0">
                        <a:solidFill>
                          <a:srgbClr val="404040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对生活垃圾和有害废弃物进行回收处理</a:t>
                      </a:r>
                    </a:p>
                  </a:txBody>
                  <a:tcPr marL="177800" marR="177800" marT="107950" marB="1079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石头砖墙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38" y="0"/>
            <a:ext cx="8284235" cy="6215605"/>
          </a:xfrm>
          <a:prstGeom prst="rect">
            <a:avLst/>
          </a:prstGeom>
        </p:spPr>
      </p:pic>
      <p:graphicFrame>
        <p:nvGraphicFramePr>
          <p:cNvPr id="2" name="内容占位符 3">
            <a:extLst>
              <a:ext uri="{FF2B5EF4-FFF2-40B4-BE49-F238E27FC236}">
                <a16:creationId xmlns:a16="http://schemas.microsoft.com/office/drawing/2014/main" id="{BAF65A5A-06E8-DE57-E99A-7BE44B05852F}"/>
              </a:ext>
            </a:extLst>
          </p:cNvPr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6868014"/>
              </p:ext>
            </p:extLst>
          </p:nvPr>
        </p:nvGraphicFramePr>
        <p:xfrm>
          <a:off x="0" y="4769866"/>
          <a:ext cx="12192000" cy="2088134"/>
        </p:xfrm>
        <a:graphic>
          <a:graphicData uri="http://schemas.openxmlformats.org/drawingml/2006/table">
            <a:tbl>
              <a:tblPr firstRow="1" lastRow="1">
                <a:tableStyleId>{69CF1AB2-1976-4502-BF36-3FF5EA218861}</a:tableStyleId>
              </a:tblPr>
              <a:tblGrid>
                <a:gridCol w="13719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9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90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94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537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719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722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76487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记录时间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具体地点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实地情景描述（对应的照片、视频序号</a:t>
                      </a:r>
                      <a:r>
                        <a:rPr lang="en-US" sz="2000" b="1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）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环境问题类型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产生原因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造成危害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20" dirty="0" err="1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整治措施</a:t>
                      </a:r>
                      <a:endParaRPr lang="en-US" sz="2000" b="1" spc="120" dirty="0">
                        <a:solidFill>
                          <a:srgbClr val="646464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8347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  <a:cs typeface="微软雅黑" panose="020B0503020204020204" charset="-122"/>
                        </a:rPr>
                        <a:t>5</a:t>
                      </a:r>
                      <a:r>
                        <a:rPr lang="zh-CN" altLang="en-US" sz="1800" b="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  <a:cs typeface="微软雅黑" panose="020B0503020204020204" charset="-122"/>
                        </a:rPr>
                        <a:t>月</a:t>
                      </a:r>
                      <a:r>
                        <a:rPr lang="en-US" altLang="zh-CN" sz="1800" b="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  <a:cs typeface="微软雅黑" panose="020B0503020204020204" charset="-122"/>
                        </a:rPr>
                        <a:t>3</a:t>
                      </a:r>
                      <a:r>
                        <a:rPr lang="zh-CN" altLang="en-US" sz="1800" b="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  <a:cs typeface="微软雅黑" panose="020B0503020204020204" charset="-122"/>
                        </a:rPr>
                        <a:t>日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spc="120" dirty="0">
                          <a:solidFill>
                            <a:srgbClr val="646464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文昌巷</a:t>
                      </a:r>
                      <a:endParaRPr lang="zh-CN" altLang="en-US" sz="1800" b="0" spc="120" dirty="0">
                        <a:solidFill>
                          <a:srgbClr val="404040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污水垃圾并存</a:t>
                      </a:r>
                      <a:endParaRPr lang="en-US" altLang="en-US" sz="1800" b="0" spc="120" dirty="0">
                        <a:solidFill>
                          <a:srgbClr val="404040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  <a:sym typeface="+mn-ea"/>
                        </a:rPr>
                        <a:t>土壤污染</a:t>
                      </a:r>
                      <a:endParaRPr lang="zh-CN" altLang="en-US" sz="1800" b="0" spc="120" dirty="0">
                        <a:solidFill>
                          <a:srgbClr val="404040"/>
                        </a:solidFill>
                        <a:latin typeface="得意黑" pitchFamily="50" charset="-122"/>
                        <a:ea typeface="得意黑" pitchFamily="50" charset="-122"/>
                      </a:endParaRP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工业污水和工业垃圾的随意排放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污染地下水和地表水</a:t>
                      </a:r>
                    </a:p>
                  </a:txBody>
                  <a:tcPr marL="177800" marR="177800" marT="107950" marB="107950" anchor="ctr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20" dirty="0">
                          <a:solidFill>
                            <a:srgbClr val="404040"/>
                          </a:solidFill>
                          <a:latin typeface="得意黑" pitchFamily="50" charset="-122"/>
                          <a:ea typeface="得意黑" pitchFamily="50" charset="-122"/>
                        </a:rPr>
                        <a:t>对生活垃圾和有害废弃物进行回收处理</a:t>
                      </a:r>
                    </a:p>
                  </a:txBody>
                  <a:tcPr marL="177800" marR="177800" marT="107950" marB="1079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A659D9-3229-1DA1-4269-97FCA487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得意黑" pitchFamily="50" charset="-122"/>
                <a:ea typeface="得意黑" pitchFamily="50" charset="-122"/>
              </a:rPr>
              <a:t>假如环境能被修复，又该是怎样？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1A9162-4652-B6D2-56A4-31F2CFADA6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>
              <a:latin typeface="得意黑" pitchFamily="50" charset="-122"/>
              <a:ea typeface="得意黑" pitchFamily="50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5B70FC-4622-3AB9-963D-5F91FD3A6F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3987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河边的城市&#10;&#10;描述已自动生成">
            <a:extLst>
              <a:ext uri="{FF2B5EF4-FFF2-40B4-BE49-F238E27FC236}">
                <a16:creationId xmlns:a16="http://schemas.microsoft.com/office/drawing/2014/main" id="{CFDC9A9B-33BC-E2FA-262D-345BBC391A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8" name="Freeform: Shap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3733800"/>
            <a:ext cx="762000" cy="3124200"/>
          </a:xfrm>
          <a:custGeom>
            <a:avLst/>
            <a:gdLst>
              <a:gd name="connsiteX0" fmla="*/ 0 w 762000"/>
              <a:gd name="connsiteY0" fmla="*/ 0 h 3124200"/>
              <a:gd name="connsiteX1" fmla="*/ 762000 w 762000"/>
              <a:gd name="connsiteY1" fmla="*/ 3124200 h 3124200"/>
              <a:gd name="connsiteX2" fmla="*/ 0 w 762000"/>
              <a:gd name="connsiteY2" fmla="*/ 312420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62000" h="3124200">
                <a:moveTo>
                  <a:pt x="0" y="0"/>
                </a:moveTo>
                <a:lnTo>
                  <a:pt x="762000" y="3124200"/>
                </a:lnTo>
                <a:lnTo>
                  <a:pt x="0" y="31242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 flipV="1">
            <a:off x="9274002" y="4502552"/>
            <a:ext cx="2917998" cy="23554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8953500" y="-16625"/>
            <a:ext cx="2667482" cy="68746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922923" y="-16625"/>
            <a:ext cx="1269077" cy="6874625"/>
          </a:xfrm>
          <a:custGeom>
            <a:avLst/>
            <a:gdLst>
              <a:gd name="connsiteX0" fmla="*/ 714894 w 1269077"/>
              <a:gd name="connsiteY0" fmla="*/ 0 h 6874625"/>
              <a:gd name="connsiteX1" fmla="*/ 1269077 w 1269077"/>
              <a:gd name="connsiteY1" fmla="*/ 16625 h 6874625"/>
              <a:gd name="connsiteX2" fmla="*/ 1269077 w 1269077"/>
              <a:gd name="connsiteY2" fmla="*/ 6874625 h 6874625"/>
              <a:gd name="connsiteX3" fmla="*/ 0 w 1269077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9077" h="6874625">
                <a:moveTo>
                  <a:pt x="714894" y="0"/>
                </a:moveTo>
                <a:lnTo>
                  <a:pt x="1269077" y="16625"/>
                </a:lnTo>
                <a:lnTo>
                  <a:pt x="1269077" y="6874625"/>
                </a:lnTo>
                <a:lnTo>
                  <a:pt x="0" y="6874625"/>
                </a:lnTo>
                <a:close/>
              </a:path>
            </a:pathLst>
          </a:cu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208374" y="-16624"/>
            <a:ext cx="1983626" cy="6874625"/>
          </a:xfrm>
          <a:custGeom>
            <a:avLst/>
            <a:gdLst>
              <a:gd name="connsiteX0" fmla="*/ 0 w 1983626"/>
              <a:gd name="connsiteY0" fmla="*/ 0 h 6874625"/>
              <a:gd name="connsiteX1" fmla="*/ 1983626 w 1983626"/>
              <a:gd name="connsiteY1" fmla="*/ 0 h 6874625"/>
              <a:gd name="connsiteX2" fmla="*/ 1983626 w 1983626"/>
              <a:gd name="connsiteY2" fmla="*/ 6874625 h 6874625"/>
              <a:gd name="connsiteX3" fmla="*/ 1522181 w 1983626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3626" h="6874625">
                <a:moveTo>
                  <a:pt x="0" y="0"/>
                </a:moveTo>
                <a:lnTo>
                  <a:pt x="1983626" y="0"/>
                </a:lnTo>
                <a:lnTo>
                  <a:pt x="1983626" y="6874625"/>
                </a:lnTo>
                <a:lnTo>
                  <a:pt x="1522181" y="6874625"/>
                </a:ln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10146883" y="5842337"/>
            <a:ext cx="20450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latin typeface="得意黑" pitchFamily="50" charset="-122"/>
                <a:ea typeface="得意黑" pitchFamily="50" charset="-122"/>
              </a:rPr>
              <a:t>秀丽河</a:t>
            </a:r>
          </a:p>
        </p:txBody>
      </p:sp>
    </p:spTree>
    <p:extLst>
      <p:ext uri="{BB962C8B-B14F-4D97-AF65-F5344CB8AC3E}">
        <p14:creationId xmlns:p14="http://schemas.microsoft.com/office/powerpoint/2010/main" val="2633500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湖边的建筑&#10;&#10;描述已自动生成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6" b="2111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Freeform: Shap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3733800"/>
            <a:ext cx="762000" cy="3124200"/>
          </a:xfrm>
          <a:custGeom>
            <a:avLst/>
            <a:gdLst>
              <a:gd name="connsiteX0" fmla="*/ 0 w 762000"/>
              <a:gd name="connsiteY0" fmla="*/ 0 h 3124200"/>
              <a:gd name="connsiteX1" fmla="*/ 762000 w 762000"/>
              <a:gd name="connsiteY1" fmla="*/ 3124200 h 3124200"/>
              <a:gd name="connsiteX2" fmla="*/ 0 w 762000"/>
              <a:gd name="connsiteY2" fmla="*/ 312420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62000" h="3124200">
                <a:moveTo>
                  <a:pt x="0" y="0"/>
                </a:moveTo>
                <a:lnTo>
                  <a:pt x="762000" y="3124200"/>
                </a:lnTo>
                <a:lnTo>
                  <a:pt x="0" y="31242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 flipV="1">
            <a:off x="9274002" y="4502552"/>
            <a:ext cx="2917998" cy="23554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8953500" y="-16625"/>
            <a:ext cx="2667482" cy="68746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922923" y="-16625"/>
            <a:ext cx="1269077" cy="6874625"/>
          </a:xfrm>
          <a:custGeom>
            <a:avLst/>
            <a:gdLst>
              <a:gd name="connsiteX0" fmla="*/ 714894 w 1269077"/>
              <a:gd name="connsiteY0" fmla="*/ 0 h 6874625"/>
              <a:gd name="connsiteX1" fmla="*/ 1269077 w 1269077"/>
              <a:gd name="connsiteY1" fmla="*/ 16625 h 6874625"/>
              <a:gd name="connsiteX2" fmla="*/ 1269077 w 1269077"/>
              <a:gd name="connsiteY2" fmla="*/ 6874625 h 6874625"/>
              <a:gd name="connsiteX3" fmla="*/ 0 w 1269077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9077" h="6874625">
                <a:moveTo>
                  <a:pt x="714894" y="0"/>
                </a:moveTo>
                <a:lnTo>
                  <a:pt x="1269077" y="16625"/>
                </a:lnTo>
                <a:lnTo>
                  <a:pt x="1269077" y="6874625"/>
                </a:lnTo>
                <a:lnTo>
                  <a:pt x="0" y="6874625"/>
                </a:lnTo>
                <a:close/>
              </a:path>
            </a:pathLst>
          </a:cu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208374" y="-16624"/>
            <a:ext cx="1983626" cy="6874625"/>
          </a:xfrm>
          <a:custGeom>
            <a:avLst/>
            <a:gdLst>
              <a:gd name="connsiteX0" fmla="*/ 0 w 1983626"/>
              <a:gd name="connsiteY0" fmla="*/ 0 h 6874625"/>
              <a:gd name="connsiteX1" fmla="*/ 1983626 w 1983626"/>
              <a:gd name="connsiteY1" fmla="*/ 0 h 6874625"/>
              <a:gd name="connsiteX2" fmla="*/ 1983626 w 1983626"/>
              <a:gd name="connsiteY2" fmla="*/ 6874625 h 6874625"/>
              <a:gd name="connsiteX3" fmla="*/ 1522181 w 1983626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3626" h="6874625">
                <a:moveTo>
                  <a:pt x="0" y="0"/>
                </a:moveTo>
                <a:lnTo>
                  <a:pt x="1983626" y="0"/>
                </a:lnTo>
                <a:lnTo>
                  <a:pt x="1983626" y="6874625"/>
                </a:lnTo>
                <a:lnTo>
                  <a:pt x="1522181" y="6874625"/>
                </a:ln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10146883" y="5842337"/>
            <a:ext cx="20450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latin typeface="得意黑" pitchFamily="50" charset="-122"/>
                <a:ea typeface="得意黑" pitchFamily="50" charset="-122"/>
              </a:rPr>
              <a:t>秀丽河</a:t>
            </a:r>
          </a:p>
        </p:txBody>
      </p:sp>
    </p:spTree>
    <p:extLst>
      <p:ext uri="{BB962C8B-B14F-4D97-AF65-F5344CB8AC3E}">
        <p14:creationId xmlns:p14="http://schemas.microsoft.com/office/powerpoint/2010/main" val="3073100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BiMGNmOWI1N2QzNDM5ODY5N2VjMjM2YTA1NGM0ODEifQ=="/>
  <p:tag name="KSO_WPP_MARK_KEY" val="b20d4a2c-56c6-4947-936b-79bf5440a3b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9f22979c-5951-46e9-b723-af195f12c094}"/>
  <p:tag name="TABLE_ENDDRAG_ORIGIN_RECT" val="702*187"/>
  <p:tag name="TABLE_ENDDRAG_RECT" val="57*125*702*187"/>
  <p:tag name="TABLE_RECT" val="36*153.25*888*303.8"/>
  <p:tag name="TABLE_ONEKEY_SKIN_IDX" val="0"/>
  <p:tag name="TABLE_SKINIDX" val="-1"/>
  <p:tag name="TABLE_COLORIDX" val="l"/>
  <p:tag name="TABLE_EMPHASIZE_COLOR" val="657930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6638d456-cd1c-4fc7-83ad-3be2ff6b7b7c}"/>
  <p:tag name="TABLE_RECT" val="36*165.975*888*278.35"/>
  <p:tag name="TABLE_EMPHASIZE_COLOR" val="6579300"/>
  <p:tag name="TABLE_ONEKEY_SKIN_IDX" val="0"/>
  <p:tag name="TABLE_SKINIDX" val="-1"/>
  <p:tag name="TABLE_COLORIDX" val="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9f22979c-5951-46e9-b723-af195f12c094}"/>
  <p:tag name="TABLE_ENDDRAG_ORIGIN_RECT" val="702*187"/>
  <p:tag name="TABLE_ENDDRAG_RECT" val="57*125*702*187"/>
  <p:tag name="TABLE_RECT" val="36*153.25*888*303.8"/>
  <p:tag name="TABLE_ONEKEY_SKIN_IDX" val="0"/>
  <p:tag name="TABLE_SKINIDX" val="-1"/>
  <p:tag name="TABLE_COLORIDX" val="l"/>
  <p:tag name="TABLE_EMPHASIZE_COLOR" val="657930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6638d456-cd1c-4fc7-83ad-3be2ff6b7b7c}"/>
  <p:tag name="TABLE_RECT" val="36*165.975*888*278.35"/>
  <p:tag name="TABLE_EMPHASIZE_COLOR" val="6579300"/>
  <p:tag name="TABLE_ONEKEY_SKIN_IDX" val="0"/>
  <p:tag name="TABLE_SKINIDX" val="-1"/>
  <p:tag name="TABLE_COLORIDX" val="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349</Words>
  <Application>Microsoft Office PowerPoint</Application>
  <PresentationFormat>宽屏</PresentationFormat>
  <Paragraphs>70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Wingdings 3</vt:lpstr>
      <vt:lpstr>Arial</vt:lpstr>
      <vt:lpstr>Trebuchet MS</vt:lpstr>
      <vt:lpstr>得意黑</vt:lpstr>
      <vt:lpstr>平面</vt:lpstr>
      <vt:lpstr>第一课时《研学：身边的环境》</vt:lpstr>
      <vt:lpstr>只有好的环境才能让人类生活；如果没有了美丽友好的环境，那么人类也会灭亡。</vt:lpstr>
      <vt:lpstr>PowerPoint 演示文稿</vt:lpstr>
      <vt:lpstr>PowerPoint 演示文稿</vt:lpstr>
      <vt:lpstr>PowerPoint 演示文稿</vt:lpstr>
      <vt:lpstr>PowerPoint 演示文稿</vt:lpstr>
      <vt:lpstr>假如环境能被修复，又该是怎样？</vt:lpstr>
      <vt:lpstr>PowerPoint 演示文稿</vt:lpstr>
      <vt:lpstr>PowerPoint 演示文稿</vt:lpstr>
      <vt:lpstr>PowerPoint 演示文稿</vt:lpstr>
      <vt:lpstr>PowerPoint 演示文稿</vt:lpstr>
      <vt:lpstr>感悟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第一课时《研学：身边的环境》</dc:title>
  <dc:creator>Honry Lee</dc:creator>
  <cp:lastModifiedBy>Lee Honry</cp:lastModifiedBy>
  <cp:revision>217</cp:revision>
  <dcterms:created xsi:type="dcterms:W3CDTF">2019-06-19T02:08:00Z</dcterms:created>
  <dcterms:modified xsi:type="dcterms:W3CDTF">2023-06-04T08:53:20Z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5C760506980646B798D290E390AE3E09_13</vt:lpwstr>
  </property>
  <property fmtid="{D5CDD505-2E9C-101B-9397-08002B2CF9AE}" pid="4" name="MSIP_Label_defa4170-0d19-0005-0004-bc88714345d2_Enabled">
    <vt:lpwstr>true</vt:lpwstr>
  </property>
  <property fmtid="{D5CDD505-2E9C-101B-9397-08002B2CF9AE}" pid="5" name="MSIP_Label_defa4170-0d19-0005-0004-bc88714345d2_SetDate">
    <vt:lpwstr>2023-05-06T14:37:12Z</vt:lpwstr>
  </property>
  <property fmtid="{D5CDD505-2E9C-101B-9397-08002B2CF9AE}" pid="6" name="MSIP_Label_defa4170-0d19-0005-0004-bc88714345d2_Method">
    <vt:lpwstr>Standard</vt:lpwstr>
  </property>
  <property fmtid="{D5CDD505-2E9C-101B-9397-08002B2CF9AE}" pid="7" name="MSIP_Label_defa4170-0d19-0005-0004-bc88714345d2_Name">
    <vt:lpwstr>defa4170-0d19-0005-0004-bc88714345d2</vt:lpwstr>
  </property>
  <property fmtid="{D5CDD505-2E9C-101B-9397-08002B2CF9AE}" pid="8" name="MSIP_Label_defa4170-0d19-0005-0004-bc88714345d2_SiteId">
    <vt:lpwstr>74f6b346-e2a7-4dd3-a02e-2709450ead78</vt:lpwstr>
  </property>
  <property fmtid="{D5CDD505-2E9C-101B-9397-08002B2CF9AE}" pid="9" name="MSIP_Label_defa4170-0d19-0005-0004-bc88714345d2_ActionId">
    <vt:lpwstr>6a5aa1c8-6b67-40ca-9877-8d5f86e118fc</vt:lpwstr>
  </property>
  <property fmtid="{D5CDD505-2E9C-101B-9397-08002B2CF9AE}" pid="10" name="MSIP_Label_defa4170-0d19-0005-0004-bc88714345d2_ContentBits">
    <vt:lpwstr>0</vt:lpwstr>
  </property>
</Properties>
</file>

<file path=docProps/thumbnail.jpeg>
</file>